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60" r:id="rId3"/>
    <p:sldId id="262" r:id="rId4"/>
    <p:sldId id="788" r:id="rId5"/>
    <p:sldId id="812" r:id="rId6"/>
    <p:sldId id="847" r:id="rId7"/>
    <p:sldId id="865" r:id="rId8"/>
    <p:sldId id="866" r:id="rId9"/>
    <p:sldId id="867" r:id="rId10"/>
    <p:sldId id="859" r:id="rId11"/>
    <p:sldId id="860" r:id="rId12"/>
    <p:sldId id="862" r:id="rId13"/>
    <p:sldId id="869" r:id="rId14"/>
    <p:sldId id="870" r:id="rId15"/>
    <p:sldId id="871" r:id="rId16"/>
    <p:sldId id="872" r:id="rId17"/>
    <p:sldId id="858" r:id="rId18"/>
    <p:sldId id="868" r:id="rId19"/>
    <p:sldId id="842" r:id="rId20"/>
  </p:sldIdLst>
  <p:sldSz cx="9144000" cy="6858000" type="screen4x3"/>
  <p:notesSz cx="6786563" cy="99234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440154"/>
    <a:srgbClr val="CBCBCB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5" autoAdjust="0"/>
    <p:restoredTop sz="88993" autoAdjust="0"/>
  </p:normalViewPr>
  <p:slideViewPr>
    <p:cSldViewPr snapToGrid="0">
      <p:cViewPr varScale="1">
        <p:scale>
          <a:sx n="116" d="100"/>
          <a:sy n="116" d="100"/>
        </p:scale>
        <p:origin x="15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8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20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394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3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3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75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874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4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44149" y="9425568"/>
            <a:ext cx="2940844" cy="49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78657" y="4775666"/>
            <a:ext cx="5429250" cy="39073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1239838"/>
            <a:ext cx="4465637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8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7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1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FB585-1C69-4E7C-ADF2-2DC469FE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6" y="1528457"/>
            <a:ext cx="4277950" cy="3807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4D9C0A-3C40-4995-B640-2F6DD74A8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28456"/>
            <a:ext cx="4250307" cy="38010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7B0D68-7EFC-403F-A3F9-6C50406079C7}"/>
              </a:ext>
            </a:extLst>
          </p:cNvPr>
          <p:cNvSpPr/>
          <p:nvPr/>
        </p:nvSpPr>
        <p:spPr>
          <a:xfrm>
            <a:off x="185885" y="1446441"/>
            <a:ext cx="8772230" cy="4019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88BD9-8827-4DCB-95B4-9E0EEB1D793F}"/>
              </a:ext>
            </a:extLst>
          </p:cNvPr>
          <p:cNvSpPr/>
          <p:nvPr/>
        </p:nvSpPr>
        <p:spPr>
          <a:xfrm>
            <a:off x="1355629" y="1075674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버튼 적용 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18994-A86D-472F-8EA8-C84FA2F9DACD}"/>
              </a:ext>
            </a:extLst>
          </p:cNvPr>
          <p:cNvSpPr/>
          <p:nvPr/>
        </p:nvSpPr>
        <p:spPr>
          <a:xfrm>
            <a:off x="5800972" y="1075674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&lt;AI Heatmap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적용 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E78FF5-0EE0-40A7-B395-FEF303C00C41}"/>
              </a:ext>
            </a:extLst>
          </p:cNvPr>
          <p:cNvGrpSpPr/>
          <p:nvPr/>
        </p:nvGrpSpPr>
        <p:grpSpPr>
          <a:xfrm>
            <a:off x="213254" y="5576954"/>
            <a:ext cx="8804851" cy="865495"/>
            <a:chOff x="0" y="3175000"/>
            <a:chExt cx="9144000" cy="8988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4FD32A-1B9A-4337-9C0D-3534A25B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175000"/>
              <a:ext cx="9144000" cy="50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FB34F2A-C88D-4F58-8660-1D19B77C4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683000"/>
              <a:ext cx="9144000" cy="39083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FAF6BD-520E-400E-9BF3-6F66481805AE}"/>
              </a:ext>
            </a:extLst>
          </p:cNvPr>
          <p:cNvSpPr/>
          <p:nvPr/>
        </p:nvSpPr>
        <p:spPr>
          <a:xfrm>
            <a:off x="364488" y="505086"/>
            <a:ext cx="7624192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결과 확인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:  [Stomach] ‘GT : N’ WSI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를 시스템이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M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으로 잘못 예측한 경우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9BEA64-3BA6-4ABD-ACD9-D113988DF468}"/>
              </a:ext>
            </a:extLst>
          </p:cNvPr>
          <p:cNvSpPr/>
          <p:nvPr/>
        </p:nvSpPr>
        <p:spPr>
          <a:xfrm>
            <a:off x="4176584" y="6056101"/>
            <a:ext cx="3418703" cy="394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AFB44-E8AE-4ECC-9F73-70ADE133AF40}"/>
              </a:ext>
            </a:extLst>
          </p:cNvPr>
          <p:cNvSpPr/>
          <p:nvPr/>
        </p:nvSpPr>
        <p:spPr>
          <a:xfrm>
            <a:off x="1638246" y="1808531"/>
            <a:ext cx="1718291" cy="339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* Threshold = 0.80 </a:t>
            </a:r>
            <a:r>
              <a:rPr lang="ko-KR" altLang="en-US" sz="1200" dirty="0">
                <a:latin typeface="Calibri" panose="020F0502020204030204" pitchFamily="34" charset="0"/>
                <a:cs typeface="Cordia New"/>
              </a:rPr>
              <a:t>적용 </a:t>
            </a:r>
            <a:endParaRPr lang="en-US" altLang="ko-KR" sz="12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60814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72641" y="433688"/>
            <a:ext cx="7707084" cy="172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버그 식별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(WSI </a:t>
            </a:r>
            <a:r>
              <a:rPr lang="ko-KR" altLang="en-US" sz="1400" dirty="0"/>
              <a:t>버그</a:t>
            </a:r>
            <a:r>
              <a:rPr lang="en-US" altLang="ko-KR" sz="1400" dirty="0"/>
              <a:t>) WSI</a:t>
            </a:r>
            <a:r>
              <a:rPr lang="ko-KR" altLang="en-US" sz="1400" dirty="0"/>
              <a:t>에 항목 선택 없이 </a:t>
            </a:r>
            <a:r>
              <a:rPr lang="en-US" altLang="ko-KR" sz="1400" dirty="0"/>
              <a:t>'</a:t>
            </a:r>
            <a:r>
              <a:rPr lang="ko-KR" altLang="en-US" sz="1400" dirty="0"/>
              <a:t>적용</a:t>
            </a:r>
            <a:r>
              <a:rPr lang="en-US" altLang="ko-KR" sz="1400" dirty="0"/>
              <a:t>' </a:t>
            </a:r>
            <a:r>
              <a:rPr lang="ko-KR" altLang="en-US" sz="1400" dirty="0"/>
              <a:t>버튼을 누르면 </a:t>
            </a:r>
            <a:r>
              <a:rPr lang="en-US" altLang="ko-KR" sz="1400" dirty="0"/>
              <a:t>N</a:t>
            </a:r>
            <a:r>
              <a:rPr lang="ko-KR" altLang="en-US" sz="1400" dirty="0"/>
              <a:t>으로 레이블링 되는 버그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1번 오류">
            <a:hlinkClick r:id="" action="ppaction://media"/>
            <a:extLst>
              <a:ext uri="{FF2B5EF4-FFF2-40B4-BE49-F238E27FC236}">
                <a16:creationId xmlns:a16="http://schemas.microsoft.com/office/drawing/2014/main" id="{76285F14-D03E-477D-8D85-283991D02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94148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72641" y="433688"/>
            <a:ext cx="9281950" cy="139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버그 식별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)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(patch </a:t>
            </a:r>
            <a:r>
              <a:rPr lang="ko-KR" altLang="en-US" sz="1400" dirty="0"/>
              <a:t>버그</a:t>
            </a:r>
            <a:r>
              <a:rPr lang="en-US" altLang="ko-KR" sz="1400" dirty="0"/>
              <a:t>) patch </a:t>
            </a:r>
            <a:r>
              <a:rPr lang="ko-KR" altLang="en-US" sz="1400" dirty="0"/>
              <a:t>재학습에서 항목 선택 없이 </a:t>
            </a:r>
            <a:r>
              <a:rPr lang="en-US" altLang="ko-KR" sz="1400" dirty="0"/>
              <a:t>'</a:t>
            </a:r>
            <a:r>
              <a:rPr lang="ko-KR" altLang="en-US" sz="1400" dirty="0"/>
              <a:t>적용</a:t>
            </a:r>
            <a:r>
              <a:rPr lang="en-US" altLang="ko-KR" sz="1400" dirty="0"/>
              <a:t>' </a:t>
            </a:r>
            <a:r>
              <a:rPr lang="ko-KR" altLang="en-US" sz="1400" dirty="0"/>
              <a:t>버튼을 누르면 </a:t>
            </a:r>
            <a:r>
              <a:rPr lang="en-US" altLang="ko-KR" sz="1400" dirty="0"/>
              <a:t>(</a:t>
            </a:r>
            <a:r>
              <a:rPr lang="ko-KR" altLang="en-US" sz="1400" dirty="0"/>
              <a:t>추가되면 </a:t>
            </a:r>
            <a:r>
              <a:rPr lang="en-US" altLang="ko-KR" sz="1400" dirty="0"/>
              <a:t>X), </a:t>
            </a:r>
            <a:r>
              <a:rPr lang="ko-KR" altLang="en-US" sz="1400" dirty="0" err="1"/>
              <a:t>재학습</a:t>
            </a:r>
            <a:r>
              <a:rPr lang="ko-KR" altLang="en-US" sz="1400" dirty="0"/>
              <a:t> 대기리스트에 추가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3" name="2번 오류">
            <a:hlinkClick r:id="" action="ppaction://media"/>
            <a:extLst>
              <a:ext uri="{FF2B5EF4-FFF2-40B4-BE49-F238E27FC236}">
                <a16:creationId xmlns:a16="http://schemas.microsoft.com/office/drawing/2014/main" id="{08194F10-AC0E-4E32-B909-1F410685C2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30954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1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478283"/>
            <a:ext cx="7707084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버그 식별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List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Filtering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기능을 적용할 시 항목이 사라지는 현상 발생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filtering 오류">
            <a:hlinkClick r:id="" action="ppaction://media"/>
            <a:extLst>
              <a:ext uri="{FF2B5EF4-FFF2-40B4-BE49-F238E27FC236}">
                <a16:creationId xmlns:a16="http://schemas.microsoft.com/office/drawing/2014/main" id="{93785015-F9D3-4DD3-90D5-14C1FB1A9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08845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8263856" cy="171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논의 사항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1)  [</a:t>
            </a:r>
            <a:r>
              <a:rPr lang="ko-KR" altLang="en-US" sz="1600" b="1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]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에 대한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색상 값 논의 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현황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: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System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 예측한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Class(D 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파란색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M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빨간색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맞춰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색상값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부여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고려점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: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시스템은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class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예측 정확도가 낮을 때 추천한다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유무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+ 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불확실한 예측 결과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유무만 표기 중 무엇이 적합할 지 논의 필요 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Ex)-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들은 예측 결과와 상관없이 검은색으로 표현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9049-B8A7-4ED0-A10F-622A60BA0AF2}"/>
              </a:ext>
            </a:extLst>
          </p:cNvPr>
          <p:cNvSpPr/>
          <p:nvPr/>
        </p:nvSpPr>
        <p:spPr>
          <a:xfrm>
            <a:off x="1519808" y="1289862"/>
            <a:ext cx="844451" cy="2171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B1ED49-CC0D-49B8-B199-3DB0E2F2B411}"/>
              </a:ext>
            </a:extLst>
          </p:cNvPr>
          <p:cNvGrpSpPr/>
          <p:nvPr/>
        </p:nvGrpSpPr>
        <p:grpSpPr>
          <a:xfrm>
            <a:off x="185885" y="2718340"/>
            <a:ext cx="8772230" cy="4019140"/>
            <a:chOff x="185885" y="1446441"/>
            <a:chExt cx="8772230" cy="40191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C20307-C151-488A-AAB4-A2C9EE465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885" y="1512345"/>
              <a:ext cx="4305635" cy="385130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4046E4-6A39-4AE3-A61B-4C52BD82E9BE}"/>
                </a:ext>
              </a:extLst>
            </p:cNvPr>
            <p:cNvSpPr/>
            <p:nvPr/>
          </p:nvSpPr>
          <p:spPr>
            <a:xfrm>
              <a:off x="185885" y="1446441"/>
              <a:ext cx="8772230" cy="40191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C03D49B-1F23-48C3-B45B-58BFF9AA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5839" y="1509603"/>
              <a:ext cx="4277950" cy="3807998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C5B6FE-0B99-4A34-AC48-A25D164245A3}"/>
              </a:ext>
            </a:extLst>
          </p:cNvPr>
          <p:cNvSpPr/>
          <p:nvPr/>
        </p:nvSpPr>
        <p:spPr>
          <a:xfrm>
            <a:off x="1942033" y="2343540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&lt;Colon&gt;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ACE5C3-4F6E-42B2-B5C1-65E48099C1C0}"/>
              </a:ext>
            </a:extLst>
          </p:cNvPr>
          <p:cNvSpPr/>
          <p:nvPr/>
        </p:nvSpPr>
        <p:spPr>
          <a:xfrm>
            <a:off x="6212375" y="2343540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&lt;Stomach&gt;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12368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8263856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논의 사항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2)  Patch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룰 검토 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52F23E-77EA-4E79-B1BC-B0F12541DFB5}"/>
              </a:ext>
            </a:extLst>
          </p:cNvPr>
          <p:cNvSpPr/>
          <p:nvPr/>
        </p:nvSpPr>
        <p:spPr>
          <a:xfrm>
            <a:off x="3068996" y="894546"/>
            <a:ext cx="3181957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&lt;Anatomy / Class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현황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2745B1C-615A-450E-9AD5-FE1D40AFC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1062"/>
              </p:ext>
            </p:extLst>
          </p:nvPr>
        </p:nvGraphicFramePr>
        <p:xfrm>
          <a:off x="425572" y="1293045"/>
          <a:ext cx="8521734" cy="118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0617">
                  <a:extLst>
                    <a:ext uri="{9D8B030D-6E8A-4147-A177-3AD203B41FA5}">
                      <a16:colId xmlns:a16="http://schemas.microsoft.com/office/drawing/2014/main" val="3878761276"/>
                    </a:ext>
                  </a:extLst>
                </a:gridCol>
                <a:gridCol w="715564">
                  <a:extLst>
                    <a:ext uri="{9D8B030D-6E8A-4147-A177-3AD203B41FA5}">
                      <a16:colId xmlns:a16="http://schemas.microsoft.com/office/drawing/2014/main" val="2137749424"/>
                    </a:ext>
                  </a:extLst>
                </a:gridCol>
                <a:gridCol w="780617">
                  <a:extLst>
                    <a:ext uri="{9D8B030D-6E8A-4147-A177-3AD203B41FA5}">
                      <a16:colId xmlns:a16="http://schemas.microsoft.com/office/drawing/2014/main" val="3286657377"/>
                    </a:ext>
                  </a:extLst>
                </a:gridCol>
                <a:gridCol w="780617">
                  <a:extLst>
                    <a:ext uri="{9D8B030D-6E8A-4147-A177-3AD203B41FA5}">
                      <a16:colId xmlns:a16="http://schemas.microsoft.com/office/drawing/2014/main" val="1657731664"/>
                    </a:ext>
                  </a:extLst>
                </a:gridCol>
                <a:gridCol w="780617">
                  <a:extLst>
                    <a:ext uri="{9D8B030D-6E8A-4147-A177-3AD203B41FA5}">
                      <a16:colId xmlns:a16="http://schemas.microsoft.com/office/drawing/2014/main" val="2219302104"/>
                    </a:ext>
                  </a:extLst>
                </a:gridCol>
                <a:gridCol w="780617">
                  <a:extLst>
                    <a:ext uri="{9D8B030D-6E8A-4147-A177-3AD203B41FA5}">
                      <a16:colId xmlns:a16="http://schemas.microsoft.com/office/drawing/2014/main" val="603855102"/>
                    </a:ext>
                  </a:extLst>
                </a:gridCol>
                <a:gridCol w="780617">
                  <a:extLst>
                    <a:ext uri="{9D8B030D-6E8A-4147-A177-3AD203B41FA5}">
                      <a16:colId xmlns:a16="http://schemas.microsoft.com/office/drawing/2014/main" val="441030081"/>
                    </a:ext>
                  </a:extLst>
                </a:gridCol>
                <a:gridCol w="780617">
                  <a:extLst>
                    <a:ext uri="{9D8B030D-6E8A-4147-A177-3AD203B41FA5}">
                      <a16:colId xmlns:a16="http://schemas.microsoft.com/office/drawing/2014/main" val="1856996529"/>
                    </a:ext>
                  </a:extLst>
                </a:gridCol>
                <a:gridCol w="780617">
                  <a:extLst>
                    <a:ext uri="{9D8B030D-6E8A-4147-A177-3AD203B41FA5}">
                      <a16:colId xmlns:a16="http://schemas.microsoft.com/office/drawing/2014/main" val="639833268"/>
                    </a:ext>
                  </a:extLst>
                </a:gridCol>
                <a:gridCol w="780617">
                  <a:extLst>
                    <a:ext uri="{9D8B030D-6E8A-4147-A177-3AD203B41FA5}">
                      <a16:colId xmlns:a16="http://schemas.microsoft.com/office/drawing/2014/main" val="2081813526"/>
                    </a:ext>
                  </a:extLst>
                </a:gridCol>
                <a:gridCol w="780617">
                  <a:extLst>
                    <a:ext uri="{9D8B030D-6E8A-4147-A177-3AD203B41FA5}">
                      <a16:colId xmlns:a16="http://schemas.microsoft.com/office/drawing/2014/main" val="102353475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Stomach (Patch Threshold = 0.8)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Colon (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Patch </a:t>
                      </a:r>
                      <a:r>
                        <a:rPr lang="en-US" sz="1100" b="1" u="none" strike="noStrike" dirty="0">
                          <a:effectLst/>
                        </a:rPr>
                        <a:t>Threshold = 0.55)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0825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 추천 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WSI </a:t>
                      </a:r>
                      <a:r>
                        <a:rPr lang="ko-KR" altLang="en-US" sz="1100" u="none" strike="noStrike" dirty="0">
                          <a:effectLst/>
                        </a:rPr>
                        <a:t>개수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패치 추천한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WSI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평균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표준편차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(Max)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총 추천 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WSI </a:t>
                      </a:r>
                      <a:r>
                        <a:rPr lang="ko-KR" altLang="en-US" sz="1100" u="none" strike="noStrike" dirty="0">
                          <a:effectLst/>
                        </a:rPr>
                        <a:t>개수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패치 추천한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WSI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평균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표준편차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패치 수</a:t>
                      </a:r>
                      <a:endParaRPr lang="en-US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(Max)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4163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N(False)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19.2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15.5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5.4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6.7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059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18.5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14.5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12.0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13.5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9979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27.1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26.3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19.1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32.3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84001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BD51FA7-4273-4B4C-814A-FD41075279BD}"/>
              </a:ext>
            </a:extLst>
          </p:cNvPr>
          <p:cNvSpPr/>
          <p:nvPr/>
        </p:nvSpPr>
        <p:spPr>
          <a:xfrm>
            <a:off x="372640" y="2663716"/>
            <a:ext cx="8574665" cy="3935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문제점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1) [Colon]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낮은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(0.55)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인해 예측이 틀린 경우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(N False)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를 잘 추천하지 않음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현재 시스템은 총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127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개의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개는 재학습을 할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없다고 판단함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2)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수의 편차가 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[Bias]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학습간 특정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대해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Bias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일어날 수 있음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[Work load]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대해 많은 수의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추천을 할 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라벨링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작업이 어려울 수 있음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논의점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당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제한 방안 논의 필요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당 추천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제한 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총 추천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수는 유지하면서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 완화 가능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상향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 증가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 &amp;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당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제한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 감소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특정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에 대한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Bias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방지 가능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81CC2C-9D77-4B89-897A-8CF2D2291239}"/>
              </a:ext>
            </a:extLst>
          </p:cNvPr>
          <p:cNvSpPr/>
          <p:nvPr/>
        </p:nvSpPr>
        <p:spPr>
          <a:xfrm>
            <a:off x="2752626" y="1856266"/>
            <a:ext cx="1461154" cy="591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64369C-0492-425D-A199-94BF6771E666}"/>
              </a:ext>
            </a:extLst>
          </p:cNvPr>
          <p:cNvSpPr/>
          <p:nvPr/>
        </p:nvSpPr>
        <p:spPr>
          <a:xfrm>
            <a:off x="6666681" y="1856266"/>
            <a:ext cx="1461154" cy="591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87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C9F4D5-743A-42D4-910C-D9427BBC44A3}"/>
              </a:ext>
            </a:extLst>
          </p:cNvPr>
          <p:cNvSpPr/>
          <p:nvPr/>
        </p:nvSpPr>
        <p:spPr>
          <a:xfrm>
            <a:off x="372641" y="524997"/>
            <a:ext cx="6276514" cy="2044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Training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이후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Training part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점검 예정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서버 이전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5A3ABE-C1C2-469F-AB1E-1324A5CC58C9}"/>
              </a:ext>
            </a:extLst>
          </p:cNvPr>
          <p:cNvGrpSpPr/>
          <p:nvPr/>
        </p:nvGrpSpPr>
        <p:grpSpPr>
          <a:xfrm>
            <a:off x="918302" y="3429000"/>
            <a:ext cx="7208697" cy="2173145"/>
            <a:chOff x="1483335" y="1861527"/>
            <a:chExt cx="6257882" cy="18865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81366A-C311-40EB-81E2-B4215382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335" y="2204988"/>
              <a:ext cx="3000375" cy="1543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9EA3E3-5275-4BCD-B236-D82A26B13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5117" y="2176413"/>
              <a:ext cx="3086100" cy="157162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D4A617-F3C4-4A23-898A-60BED98EA5E8}"/>
                </a:ext>
              </a:extLst>
            </p:cNvPr>
            <p:cNvSpPr/>
            <p:nvPr/>
          </p:nvSpPr>
          <p:spPr>
            <a:xfrm>
              <a:off x="2378442" y="1861527"/>
              <a:ext cx="1460648" cy="330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WSI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8E588B-4F9F-4650-BB91-E987059E2CE3}"/>
                </a:ext>
              </a:extLst>
            </p:cNvPr>
            <p:cNvSpPr/>
            <p:nvPr/>
          </p:nvSpPr>
          <p:spPr>
            <a:xfrm>
              <a:off x="5417207" y="1861527"/>
              <a:ext cx="1514584" cy="330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학습용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 Patch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개수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89EB40A-F74B-4135-9738-5DA810CA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43" y="2304779"/>
            <a:ext cx="726637" cy="6494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9A47EA-CB34-4DD5-BC56-61732AFBD9C6}"/>
              </a:ext>
            </a:extLst>
          </p:cNvPr>
          <p:cNvSpPr/>
          <p:nvPr/>
        </p:nvSpPr>
        <p:spPr>
          <a:xfrm>
            <a:off x="2017306" y="2354634"/>
            <a:ext cx="5713124" cy="513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home/Desktop/code/</a:t>
            </a:r>
            <a:r>
              <a:rPr lang="en-US" altLang="ko-KR" sz="1400" b="1" dirty="0" err="1">
                <a:solidFill>
                  <a:srgbClr val="1D1C1D"/>
                </a:solidFill>
                <a:latin typeface="NotoSansKR"/>
              </a:rPr>
              <a:t>kaist_train_data</a:t>
            </a:r>
            <a:r>
              <a:rPr lang="en-US" altLang="ko-KR" sz="1400" b="1" dirty="0">
                <a:solidFill>
                  <a:srgbClr val="1D1C1D"/>
                </a:solidFill>
                <a:latin typeface="NotoSansKR"/>
              </a:rPr>
              <a:t>/…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양식</a:t>
            </a:r>
            <a:r>
              <a:rPr lang="en-US" altLang="ko-KR" sz="1000" dirty="0">
                <a:solidFill>
                  <a:schemeClr val="tx1"/>
                </a:solidFill>
              </a:rPr>
              <a:t> : Anatomy / </a:t>
            </a:r>
            <a:r>
              <a:rPr lang="ko-KR" altLang="en-US" sz="1000" dirty="0">
                <a:solidFill>
                  <a:schemeClr val="tx1"/>
                </a:solidFill>
              </a:rPr>
              <a:t>이미지 단위 </a:t>
            </a:r>
            <a:r>
              <a:rPr lang="en-US" altLang="ko-KR" sz="1000" dirty="0">
                <a:solidFill>
                  <a:schemeClr val="tx1"/>
                </a:solidFill>
              </a:rPr>
              <a:t>/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예시 </a:t>
            </a:r>
            <a:r>
              <a:rPr lang="en-US" altLang="ko-KR" sz="1000" dirty="0">
                <a:solidFill>
                  <a:schemeClr val="tx1"/>
                </a:solidFill>
              </a:rPr>
              <a:t>: Colon/WSI/N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06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/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전문의 진단 테스트 점검 중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3084043"/>
            <a:ext cx="8829024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식별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(WSI </a:t>
            </a:r>
            <a:r>
              <a:rPr lang="ko-KR" altLang="en-US" sz="1200" dirty="0"/>
              <a:t>버그</a:t>
            </a:r>
            <a:r>
              <a:rPr lang="en-US" altLang="ko-KR" sz="1200" dirty="0"/>
              <a:t>) WSI</a:t>
            </a:r>
            <a:r>
              <a:rPr lang="ko-KR" altLang="en-US" sz="1200" dirty="0"/>
              <a:t>에 항목 선택 없이 </a:t>
            </a:r>
            <a:r>
              <a:rPr lang="en-US" altLang="ko-KR" sz="1200" dirty="0"/>
              <a:t>'</a:t>
            </a:r>
            <a:r>
              <a:rPr lang="ko-KR" altLang="en-US" sz="1200" dirty="0"/>
              <a:t>적용</a:t>
            </a:r>
            <a:r>
              <a:rPr lang="en-US" altLang="ko-KR" sz="1200" dirty="0"/>
              <a:t>' </a:t>
            </a:r>
            <a:r>
              <a:rPr lang="ko-KR" altLang="en-US" sz="1200" dirty="0"/>
              <a:t>버튼을 누르면 </a:t>
            </a:r>
            <a:r>
              <a:rPr lang="en-US" altLang="ko-KR" sz="1200" dirty="0"/>
              <a:t>N</a:t>
            </a:r>
            <a:r>
              <a:rPr lang="ko-KR" altLang="en-US" sz="1200" dirty="0"/>
              <a:t>으로 레이블링 되는 버그 </a:t>
            </a:r>
            <a:r>
              <a:rPr lang="en-US" altLang="ko-KR" sz="1200" dirty="0"/>
              <a:t>[</a:t>
            </a:r>
            <a:r>
              <a:rPr lang="ko-KR" altLang="en-US" sz="1200" dirty="0"/>
              <a:t>수정 완료</a:t>
            </a:r>
            <a:r>
              <a:rPr lang="en-US" altLang="ko-KR" sz="1200" dirty="0"/>
              <a:t>]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(patch </a:t>
            </a:r>
            <a:r>
              <a:rPr lang="ko-KR" altLang="en-US" sz="1200" dirty="0"/>
              <a:t>버그</a:t>
            </a:r>
            <a:r>
              <a:rPr lang="en-US" altLang="ko-KR" sz="1200" dirty="0"/>
              <a:t>) patch </a:t>
            </a:r>
            <a:r>
              <a:rPr lang="ko-KR" altLang="en-US" sz="1200" dirty="0"/>
              <a:t>재학습에서 항목 선택 없이 </a:t>
            </a:r>
            <a:r>
              <a:rPr lang="en-US" altLang="ko-KR" sz="1200" dirty="0"/>
              <a:t>'</a:t>
            </a:r>
            <a:r>
              <a:rPr lang="ko-KR" altLang="en-US" sz="1200" dirty="0"/>
              <a:t>적용</a:t>
            </a:r>
            <a:r>
              <a:rPr lang="en-US" altLang="ko-KR" sz="1200" dirty="0"/>
              <a:t>' </a:t>
            </a:r>
            <a:r>
              <a:rPr lang="ko-KR" altLang="en-US" sz="1200" dirty="0"/>
              <a:t>버튼을 누르면 </a:t>
            </a:r>
            <a:r>
              <a:rPr lang="en-US" altLang="ko-KR" sz="1200" dirty="0"/>
              <a:t>(</a:t>
            </a:r>
            <a:r>
              <a:rPr lang="ko-KR" altLang="en-US" sz="1200" dirty="0"/>
              <a:t>추가되면 </a:t>
            </a:r>
            <a:r>
              <a:rPr lang="en-US" altLang="ko-KR" sz="1200" dirty="0"/>
              <a:t>X), </a:t>
            </a:r>
            <a:r>
              <a:rPr lang="ko-KR" altLang="en-US" sz="1200" dirty="0" err="1"/>
              <a:t>재학습</a:t>
            </a:r>
            <a:r>
              <a:rPr lang="ko-KR" altLang="en-US" sz="1200" dirty="0"/>
              <a:t> 대기리스트에 추가됨 </a:t>
            </a:r>
            <a:r>
              <a:rPr lang="en-US" altLang="ko-KR" sz="1200" dirty="0"/>
              <a:t>[</a:t>
            </a:r>
            <a:r>
              <a:rPr lang="ko-KR" altLang="en-US" sz="1200" dirty="0"/>
              <a:t>수정 완료</a:t>
            </a:r>
            <a:r>
              <a:rPr lang="en-US" altLang="ko-KR" sz="1200" dirty="0"/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050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050" dirty="0">
                <a:latin typeface="Calibri" panose="020F0502020204030204" pitchFamily="34" charset="0"/>
                <a:cs typeface="Cordia New"/>
              </a:rPr>
              <a:t> 추천 </a:t>
            </a: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List </a:t>
            </a:r>
            <a:r>
              <a:rPr lang="ko-KR" altLang="en-US" sz="1050" dirty="0">
                <a:latin typeface="Calibri" panose="020F0502020204030204" pitchFamily="34" charset="0"/>
                <a:cs typeface="Cordia New"/>
              </a:rPr>
              <a:t>버그</a:t>
            </a: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) Filtering </a:t>
            </a:r>
            <a:r>
              <a:rPr lang="ko-KR" altLang="en-US" sz="1050" dirty="0">
                <a:latin typeface="Calibri" panose="020F0502020204030204" pitchFamily="34" charset="0"/>
                <a:cs typeface="Cordia New"/>
              </a:rPr>
              <a:t>기능 선택 시 항목 값이 사라지는 현상 발생 </a:t>
            </a: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050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ko-KR" altLang="en-US" sz="1050" dirty="0">
                <a:latin typeface="Calibri" panose="020F0502020204030204" pitchFamily="34" charset="0"/>
                <a:cs typeface="Cordia New"/>
              </a:rPr>
              <a:t> 측 공유 완료</a:t>
            </a:r>
            <a:r>
              <a:rPr lang="en-US" altLang="ko-KR" sz="1050" dirty="0">
                <a:latin typeface="Calibri" panose="020F0502020204030204" pitchFamily="34" charset="0"/>
                <a:cs typeface="Cordia New"/>
              </a:rPr>
              <a:t>]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52511"/>
              </p:ext>
            </p:extLst>
          </p:nvPr>
        </p:nvGraphicFramePr>
        <p:xfrm>
          <a:off x="653140" y="1150042"/>
          <a:ext cx="7336973" cy="170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522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483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천 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1.5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점검 기간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2023-01-09 ~ 2023-01-18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893725-E588-449F-97B4-CCCC3C3F3CCB}"/>
              </a:ext>
            </a:extLst>
          </p:cNvPr>
          <p:cNvSpPr/>
          <p:nvPr/>
        </p:nvSpPr>
        <p:spPr>
          <a:xfrm>
            <a:off x="372641" y="4457168"/>
            <a:ext cx="6276514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서버 이전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81513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323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논의 사항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에 대해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상 가시화 방안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시스템의 예측 결과 활용 유무</a:t>
            </a:r>
            <a:endParaRPr lang="en-US" altLang="ko-KR" dirty="0">
              <a:latin typeface="Calibri" panose="020F0502020204030204" pitchFamily="34" charset="0"/>
              <a:cs typeface="Cordia New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Abnormal WSI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의 경우 추천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수 조절 필요 유무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Abnormal WSI(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특히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M Class)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경우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수가 너무 많음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각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 WSI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당 추천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 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수 제한 건의</a:t>
            </a:r>
            <a:endParaRPr lang="en-US" altLang="ko-KR" sz="1400" u="sng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0562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39975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월 말 예정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46344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6370799"/>
            <a:ext cx="7099235" cy="48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49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/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전문의 진단 테스트 점검 중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41" y="3084043"/>
            <a:ext cx="8829024" cy="39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식별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(WSI </a:t>
            </a:r>
            <a:r>
              <a:rPr lang="ko-KR" altLang="en-US" sz="1400" dirty="0"/>
              <a:t>버그</a:t>
            </a:r>
            <a:r>
              <a:rPr lang="en-US" altLang="ko-KR" sz="1400" dirty="0"/>
              <a:t>) WSI</a:t>
            </a:r>
            <a:r>
              <a:rPr lang="ko-KR" altLang="en-US" sz="1400" dirty="0"/>
              <a:t>에 항목 선택 없이 </a:t>
            </a:r>
            <a:r>
              <a:rPr lang="en-US" altLang="ko-KR" sz="1400" dirty="0"/>
              <a:t>'</a:t>
            </a:r>
            <a:r>
              <a:rPr lang="ko-KR" altLang="en-US" sz="1400" dirty="0"/>
              <a:t>적용</a:t>
            </a:r>
            <a:r>
              <a:rPr lang="en-US" altLang="ko-KR" sz="1400" dirty="0"/>
              <a:t>' </a:t>
            </a:r>
            <a:r>
              <a:rPr lang="ko-KR" altLang="en-US" sz="1400" dirty="0"/>
              <a:t>버튼을 누르면 </a:t>
            </a:r>
            <a:r>
              <a:rPr lang="en-US" altLang="ko-KR" sz="1400" dirty="0"/>
              <a:t>N</a:t>
            </a:r>
            <a:r>
              <a:rPr lang="ko-KR" altLang="en-US" sz="1400" dirty="0"/>
              <a:t>으로 레이블링 되는 버그 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(patch </a:t>
            </a:r>
            <a:r>
              <a:rPr lang="ko-KR" altLang="en-US" sz="1400" dirty="0"/>
              <a:t>버그</a:t>
            </a:r>
            <a:r>
              <a:rPr lang="en-US" altLang="ko-KR" sz="1400" dirty="0"/>
              <a:t>) patch </a:t>
            </a:r>
            <a:r>
              <a:rPr lang="ko-KR" altLang="en-US" sz="1400" dirty="0"/>
              <a:t>재학습에서 항목 선택 없이 </a:t>
            </a:r>
            <a:r>
              <a:rPr lang="en-US" altLang="ko-KR" sz="1400" dirty="0"/>
              <a:t>'</a:t>
            </a:r>
            <a:r>
              <a:rPr lang="ko-KR" altLang="en-US" sz="1400" dirty="0"/>
              <a:t>적용</a:t>
            </a:r>
            <a:r>
              <a:rPr lang="en-US" altLang="ko-KR" sz="1400" dirty="0"/>
              <a:t>' </a:t>
            </a:r>
            <a:r>
              <a:rPr lang="ko-KR" altLang="en-US" sz="1400" dirty="0"/>
              <a:t>버튼을 누르면 </a:t>
            </a:r>
            <a:r>
              <a:rPr lang="en-US" altLang="ko-KR" sz="1400" dirty="0"/>
              <a:t>(</a:t>
            </a:r>
            <a:r>
              <a:rPr lang="ko-KR" altLang="en-US" sz="1400" dirty="0"/>
              <a:t>추가되면 </a:t>
            </a:r>
            <a:r>
              <a:rPr lang="en-US" altLang="ko-KR" sz="1400" dirty="0"/>
              <a:t>X), </a:t>
            </a:r>
            <a:r>
              <a:rPr lang="ko-KR" altLang="en-US" sz="1400" dirty="0" err="1"/>
              <a:t>재학습</a:t>
            </a:r>
            <a:r>
              <a:rPr lang="ko-KR" altLang="en-US" sz="1400" dirty="0"/>
              <a:t> 대기리스트에 추가됨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List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버그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Filtering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기능 선택 시 항목 값이 사라지는 현상 발생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Training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part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점검 준비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월 말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증축 예정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WSI /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#226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서버 이전 완료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+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논의사항 정리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627843"/>
              </p:ext>
            </p:extLst>
          </p:nvPr>
        </p:nvGraphicFramePr>
        <p:xfrm>
          <a:off x="653140" y="1150042"/>
          <a:ext cx="7336973" cy="170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522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데이터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483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천 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1.5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 기간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2023-01-09 ~ </a:t>
                      </a:r>
                      <a:r>
                        <a:rPr lang="en-US" altLang="ko-KR" sz="1200" b="0" strike="sngStrik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2023-01-18 </a:t>
                      </a:r>
                      <a:r>
                        <a:rPr lang="en-US" altLang="ko-KR" sz="1200" b="0" strike="noStrik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1" strike="noStrik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[1~2</a:t>
                      </a:r>
                      <a:r>
                        <a:rPr lang="ko-KR" altLang="en-US" sz="1200" b="1" strike="noStrik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주 테스트 연장 요청</a:t>
                      </a:r>
                      <a:r>
                        <a:rPr lang="en-US" altLang="ko-KR" sz="1200" b="1" strike="noStrik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6212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DFDD8-26D7-4322-A8FB-07B8C4E7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70"/>
            <a:ext cx="9144000" cy="46084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91349" y="1717762"/>
            <a:ext cx="336811" cy="17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62704-FACF-4545-BFFA-A9C9BA9BEEF0}"/>
              </a:ext>
            </a:extLst>
          </p:cNvPr>
          <p:cNvSpPr txBox="1"/>
          <p:nvPr/>
        </p:nvSpPr>
        <p:spPr>
          <a:xfrm>
            <a:off x="4080236" y="2449476"/>
            <a:ext cx="36728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 err="1"/>
              <a:t>재학습</a:t>
            </a:r>
            <a:r>
              <a:rPr lang="en-US" altLang="ko-KR" sz="1000" dirty="0"/>
              <a:t>’</a:t>
            </a:r>
            <a:r>
              <a:rPr lang="ko-KR" altLang="en-US" sz="1000" dirty="0"/>
              <a:t> 클릭 시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전문의가 </a:t>
            </a:r>
            <a:r>
              <a:rPr lang="en-US" altLang="ko-KR" sz="1000" dirty="0"/>
              <a:t>WSI/Patch </a:t>
            </a:r>
            <a:r>
              <a:rPr lang="ko-KR" altLang="en-US" sz="1000" dirty="0"/>
              <a:t>에 대해 </a:t>
            </a:r>
            <a:r>
              <a:rPr lang="ko-KR" altLang="en-US" sz="1000" dirty="0" err="1"/>
              <a:t>라벨링할</a:t>
            </a:r>
            <a:r>
              <a:rPr lang="ko-KR" altLang="en-US" sz="1000" dirty="0"/>
              <a:t> 수 있는 기능 창 생성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ABCB07-6711-499E-AE31-6E4121A708F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159755" y="1893021"/>
            <a:ext cx="0" cy="5425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0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72641" y="582270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2F7DFB-3603-46EA-9CCA-A77BE862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666"/>
            <a:ext cx="9144000" cy="52610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B971B-E229-462C-8011-1BA991823F38}"/>
              </a:ext>
            </a:extLst>
          </p:cNvPr>
          <p:cNvSpPr/>
          <p:nvPr/>
        </p:nvSpPr>
        <p:spPr>
          <a:xfrm>
            <a:off x="3982096" y="1846228"/>
            <a:ext cx="1214744" cy="1636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35730-4E07-46FE-8634-94216826B3D5}"/>
              </a:ext>
            </a:extLst>
          </p:cNvPr>
          <p:cNvSpPr txBox="1"/>
          <p:nvPr/>
        </p:nvSpPr>
        <p:spPr>
          <a:xfrm>
            <a:off x="5346631" y="2661745"/>
            <a:ext cx="36728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 / Patch</a:t>
            </a:r>
            <a:r>
              <a:rPr lang="ko-KR" altLang="en-US" sz="1000" dirty="0"/>
              <a:t>에 대해 라벨링을 한 후 </a:t>
            </a:r>
            <a:r>
              <a:rPr lang="en-US" altLang="ko-KR" sz="1000" dirty="0"/>
              <a:t>‘</a:t>
            </a:r>
            <a:r>
              <a:rPr lang="ko-KR" altLang="en-US" sz="1000" dirty="0"/>
              <a:t>적용＇ 버튼을 눌러야</a:t>
            </a:r>
            <a:r>
              <a:rPr lang="en-US" altLang="ko-KR" sz="1000" dirty="0"/>
              <a:t>, </a:t>
            </a:r>
          </a:p>
          <a:p>
            <a:r>
              <a:rPr lang="en-US" altLang="ko-KR" sz="1000" dirty="0"/>
              <a:t>1) DB </a:t>
            </a:r>
            <a:r>
              <a:rPr lang="ko-KR" altLang="en-US" sz="1000" dirty="0"/>
              <a:t>상 </a:t>
            </a:r>
            <a:r>
              <a:rPr lang="en-US" altLang="ko-KR" sz="1000" dirty="0"/>
              <a:t>Oracle selection </a:t>
            </a:r>
            <a:r>
              <a:rPr lang="ko-KR" altLang="en-US" sz="1000" dirty="0"/>
              <a:t>값 부여</a:t>
            </a:r>
            <a:r>
              <a:rPr lang="en-US" altLang="ko-KR" sz="1000" dirty="0"/>
              <a:t>, 2)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포함됨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B3768-6614-4241-9BE4-352AF9F07994}"/>
              </a:ext>
            </a:extLst>
          </p:cNvPr>
          <p:cNvSpPr txBox="1"/>
          <p:nvPr/>
        </p:nvSpPr>
        <p:spPr>
          <a:xfrm>
            <a:off x="5346630" y="4268682"/>
            <a:ext cx="379736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WSI</a:t>
            </a:r>
            <a:r>
              <a:rPr lang="ko-KR" altLang="en-US" sz="1000" dirty="0"/>
              <a:t>은 </a:t>
            </a:r>
            <a:r>
              <a:rPr lang="en-US" altLang="ko-KR" sz="1000" dirty="0"/>
              <a:t>AI </a:t>
            </a:r>
            <a:r>
              <a:rPr lang="ko-KR" altLang="en-US" sz="1000" dirty="0"/>
              <a:t>예측</a:t>
            </a:r>
            <a:r>
              <a:rPr lang="en-US" altLang="ko-KR" sz="1000" dirty="0"/>
              <a:t> </a:t>
            </a:r>
            <a:r>
              <a:rPr lang="ko-KR" altLang="en-US" sz="1000" dirty="0"/>
              <a:t>값을</a:t>
            </a:r>
            <a:r>
              <a:rPr lang="en-US" altLang="ko-KR" sz="1000" dirty="0"/>
              <a:t>, Patch</a:t>
            </a:r>
            <a:r>
              <a:rPr lang="ko-KR" altLang="en-US" sz="1000" dirty="0"/>
              <a:t>는 추천 패치의 수를 초기값으로 가짐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Patch</a:t>
            </a:r>
            <a:r>
              <a:rPr lang="ko-KR" altLang="en-US" sz="1000" dirty="0"/>
              <a:t> 라벨링은 개별 선택이 기본 원칙으로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추천 패치 여부는 참고로만 활용하며</a:t>
            </a:r>
            <a:r>
              <a:rPr lang="en-US" altLang="ko-KR" sz="1000" dirty="0"/>
              <a:t> Patch</a:t>
            </a:r>
            <a:r>
              <a:rPr lang="ko-KR" altLang="en-US" sz="1000" dirty="0"/>
              <a:t>별 개별</a:t>
            </a:r>
            <a:r>
              <a:rPr lang="en-US" altLang="ko-KR" sz="1000" dirty="0"/>
              <a:t> </a:t>
            </a:r>
            <a:r>
              <a:rPr lang="ko-KR" altLang="en-US" sz="1000" dirty="0"/>
              <a:t>라벨링이 필요</a:t>
            </a:r>
            <a:endParaRPr lang="en-US" altLang="ko-KR" sz="10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B5C9F40-6C62-4474-8AE4-35FAFAC1E25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196840" y="2854043"/>
            <a:ext cx="149791" cy="775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FF4D73-4F28-43D8-AA40-48BF77CF8810}"/>
              </a:ext>
            </a:extLst>
          </p:cNvPr>
          <p:cNvSpPr/>
          <p:nvPr/>
        </p:nvSpPr>
        <p:spPr>
          <a:xfrm>
            <a:off x="4128940" y="2234153"/>
            <a:ext cx="622169" cy="20424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0C1BD3-A94D-4E01-9113-B62A9D40ECFB}"/>
              </a:ext>
            </a:extLst>
          </p:cNvPr>
          <p:cNvSpPr/>
          <p:nvPr/>
        </p:nvSpPr>
        <p:spPr>
          <a:xfrm>
            <a:off x="4289196" y="2833245"/>
            <a:ext cx="622169" cy="34656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0892F4F-919B-452E-9526-606FCB6C3CDD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4751109" y="2336277"/>
            <a:ext cx="595521" cy="228634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F1EDC5B-A84F-4FD6-AF72-6E2BE630588E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4911365" y="3006525"/>
            <a:ext cx="435265" cy="1616100"/>
          </a:xfrm>
          <a:prstGeom prst="bentConnector3">
            <a:avLst>
              <a:gd name="adj1" fmla="val 30508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96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37940" y="536895"/>
            <a:ext cx="770708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– UI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점검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8E0BB7-60B7-4D42-A859-A3D4DBB1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036"/>
            <a:ext cx="9144000" cy="5232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FA355-6215-4EF3-998E-CFD18453D29C}"/>
              </a:ext>
            </a:extLst>
          </p:cNvPr>
          <p:cNvSpPr/>
          <p:nvPr/>
        </p:nvSpPr>
        <p:spPr>
          <a:xfrm>
            <a:off x="158489" y="4297681"/>
            <a:ext cx="3704851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02E9A-2A0B-4144-B267-2B9248E7F966}"/>
              </a:ext>
            </a:extLst>
          </p:cNvPr>
          <p:cNvSpPr txBox="1"/>
          <p:nvPr/>
        </p:nvSpPr>
        <p:spPr>
          <a:xfrm>
            <a:off x="594360" y="5188503"/>
            <a:ext cx="314706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정상적으로 </a:t>
            </a:r>
            <a:r>
              <a:rPr lang="ko-KR" altLang="en-US" sz="1000" dirty="0" err="1"/>
              <a:t>재학습</a:t>
            </a:r>
            <a:r>
              <a:rPr lang="ko-KR" altLang="en-US" sz="1000" dirty="0"/>
              <a:t> 대기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반영 완료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모든</a:t>
            </a:r>
            <a:r>
              <a:rPr lang="en-US" altLang="ko-KR" sz="1000" dirty="0"/>
              <a:t> User</a:t>
            </a:r>
            <a:r>
              <a:rPr lang="ko-KR" altLang="en-US" sz="1000" dirty="0"/>
              <a:t> </a:t>
            </a:r>
            <a:r>
              <a:rPr lang="en-US" altLang="ko-KR" sz="1000" dirty="0"/>
              <a:t>case</a:t>
            </a:r>
            <a:r>
              <a:rPr lang="ko-KR" altLang="en-US" sz="1000" dirty="0"/>
              <a:t> 에서 정상 작동 확인 완료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Case 1 : System</a:t>
            </a:r>
            <a:r>
              <a:rPr lang="ko-KR" altLang="en-US" sz="1000" dirty="0"/>
              <a:t> </a:t>
            </a:r>
            <a:r>
              <a:rPr lang="en-US" altLang="ko-KR" sz="1000" dirty="0"/>
              <a:t>recommend</a:t>
            </a:r>
            <a:r>
              <a:rPr lang="ko-KR" altLang="en-US" sz="1000" dirty="0"/>
              <a:t> </a:t>
            </a:r>
            <a:r>
              <a:rPr lang="en-US" altLang="ko-KR" sz="1000" dirty="0"/>
              <a:t>x</a:t>
            </a:r>
            <a:r>
              <a:rPr lang="ko-KR" altLang="en-US" sz="1000" dirty="0"/>
              <a:t> </a:t>
            </a:r>
            <a:r>
              <a:rPr lang="en-US" altLang="ko-KR" sz="1000" dirty="0"/>
              <a:t>/</a:t>
            </a:r>
            <a:r>
              <a:rPr lang="ko-KR" altLang="en-US" sz="1000" dirty="0"/>
              <a:t> </a:t>
            </a:r>
            <a:r>
              <a:rPr lang="en-US" altLang="ko-KR" sz="1000" dirty="0"/>
              <a:t>Oracle</a:t>
            </a:r>
            <a:r>
              <a:rPr lang="ko-KR" altLang="en-US" sz="1000" dirty="0"/>
              <a:t> </a:t>
            </a:r>
            <a:r>
              <a:rPr lang="en-US" altLang="ko-KR" sz="1000" dirty="0"/>
              <a:t>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Case 2 : System recommend o / Oracle o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35DD95-7A7C-41CC-861A-074BEEF9221F}"/>
              </a:ext>
            </a:extLst>
          </p:cNvPr>
          <p:cNvCxnSpPr>
            <a:cxnSpLocks/>
          </p:cNvCxnSpPr>
          <p:nvPr/>
        </p:nvCxnSpPr>
        <p:spPr>
          <a:xfrm>
            <a:off x="2010915" y="4457488"/>
            <a:ext cx="0" cy="731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303621" y="516743"/>
            <a:ext cx="7624192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Active learning 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결과 검토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:  [Colon]  ‘GT : N’ WSI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를 시스템이 </a:t>
            </a: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D</a:t>
            </a:r>
            <a:r>
              <a:rPr lang="ko-KR" altLang="en-US" sz="1600" b="1" dirty="0">
                <a:latin typeface="Calibri" panose="020F0502020204030204" pitchFamily="34" charset="0"/>
                <a:cs typeface="Cordia New"/>
              </a:rPr>
              <a:t>로 잘못 예측한 경우</a:t>
            </a:r>
            <a:endParaRPr lang="en-US" altLang="ko-KR" sz="1600" b="1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D102C0-52B9-40F6-8334-AE89DD35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22" y="1653703"/>
            <a:ext cx="4291656" cy="3830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C20307-C151-488A-AAB4-A2C9EE46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85" y="1661941"/>
            <a:ext cx="4305635" cy="385130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07030B5-B375-4518-99FC-C6F9D27C1330}"/>
              </a:ext>
            </a:extLst>
          </p:cNvPr>
          <p:cNvGrpSpPr/>
          <p:nvPr/>
        </p:nvGrpSpPr>
        <p:grpSpPr>
          <a:xfrm>
            <a:off x="185885" y="5690026"/>
            <a:ext cx="8717274" cy="910420"/>
            <a:chOff x="0" y="5646370"/>
            <a:chExt cx="9144000" cy="9549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A4506C-1713-41A0-9A93-E10C69BC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646370"/>
              <a:ext cx="9144000" cy="54091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AC9C37-B028-4FF6-9880-8B535C227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205289"/>
              <a:ext cx="9144000" cy="39606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9049-B8A7-4ED0-A10F-622A60BA0AF2}"/>
              </a:ext>
            </a:extLst>
          </p:cNvPr>
          <p:cNvSpPr/>
          <p:nvPr/>
        </p:nvSpPr>
        <p:spPr>
          <a:xfrm>
            <a:off x="1519808" y="1289862"/>
            <a:ext cx="844451" cy="2171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4046E4-6A39-4AE3-A61B-4C52BD82E9BE}"/>
              </a:ext>
            </a:extLst>
          </p:cNvPr>
          <p:cNvSpPr/>
          <p:nvPr/>
        </p:nvSpPr>
        <p:spPr>
          <a:xfrm>
            <a:off x="185885" y="1596037"/>
            <a:ext cx="8772230" cy="4019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9E41B6-BCD0-4773-BE8C-CBFD3A9E8D10}"/>
              </a:ext>
            </a:extLst>
          </p:cNvPr>
          <p:cNvSpPr/>
          <p:nvPr/>
        </p:nvSpPr>
        <p:spPr>
          <a:xfrm>
            <a:off x="1355629" y="1225270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b="1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버튼 적용 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71D5EE-E807-4875-8295-D377DD39531A}"/>
              </a:ext>
            </a:extLst>
          </p:cNvPr>
          <p:cNvSpPr/>
          <p:nvPr/>
        </p:nvSpPr>
        <p:spPr>
          <a:xfrm>
            <a:off x="5800972" y="1225270"/>
            <a:ext cx="2124751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&lt;AI Heatmap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적용 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&gt;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28BD04-805D-4B5A-A260-887F03FF4536}"/>
              </a:ext>
            </a:extLst>
          </p:cNvPr>
          <p:cNvSpPr/>
          <p:nvPr/>
        </p:nvSpPr>
        <p:spPr>
          <a:xfrm>
            <a:off x="4110681" y="6205697"/>
            <a:ext cx="3418703" cy="394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B222BE-6001-459B-AAF2-1573EFEB78D5}"/>
              </a:ext>
            </a:extLst>
          </p:cNvPr>
          <p:cNvSpPr/>
          <p:nvPr/>
        </p:nvSpPr>
        <p:spPr>
          <a:xfrm>
            <a:off x="1590748" y="1808531"/>
            <a:ext cx="1718291" cy="339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* Threshold = 0.55 </a:t>
            </a:r>
            <a:r>
              <a:rPr lang="ko-KR" altLang="en-US" sz="1200" dirty="0">
                <a:latin typeface="Calibri" panose="020F0502020204030204" pitchFamily="34" charset="0"/>
                <a:cs typeface="Cordia New"/>
              </a:rPr>
              <a:t>적용 </a:t>
            </a:r>
            <a:endParaRPr lang="en-US" altLang="ko-KR" sz="12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4240050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78541</TotalTime>
  <Words>1912</Words>
  <Application>Microsoft Office PowerPoint</Application>
  <PresentationFormat>화면 슬라이드 쇼(4:3)</PresentationFormat>
  <Paragraphs>443</Paragraphs>
  <Slides>18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NotoSansKR</vt:lpstr>
      <vt:lpstr>맑은 고딕</vt:lpstr>
      <vt:lpstr>Arial</vt:lpstr>
      <vt:lpstr>Calibri</vt:lpstr>
      <vt:lpstr>Calibri Light</vt:lpstr>
      <vt:lpstr>Cordia New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1278</cp:revision>
  <cp:lastPrinted>2023-01-16T06:04:07Z</cp:lastPrinted>
  <dcterms:created xsi:type="dcterms:W3CDTF">2021-03-24T07:36:17Z</dcterms:created>
  <dcterms:modified xsi:type="dcterms:W3CDTF">2023-01-18T02:19:02Z</dcterms:modified>
</cp:coreProperties>
</file>